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31" r:id="rId2"/>
    <p:sldId id="332" r:id="rId3"/>
    <p:sldId id="333" r:id="rId4"/>
    <p:sldId id="334" r:id="rId5"/>
    <p:sldId id="335" r:id="rId6"/>
    <p:sldId id="336" r:id="rId7"/>
    <p:sldId id="337" r:id="rId8"/>
    <p:sldId id="338" r:id="rId9"/>
    <p:sldId id="339" r:id="rId10"/>
    <p:sldId id="340" r:id="rId11"/>
    <p:sldId id="341" r:id="rId12"/>
    <p:sldId id="342" r:id="rId13"/>
    <p:sldId id="284" r:id="rId14"/>
    <p:sldId id="321" r:id="rId15"/>
    <p:sldId id="322" r:id="rId16"/>
    <p:sldId id="323" r:id="rId17"/>
    <p:sldId id="324" r:id="rId18"/>
    <p:sldId id="325" r:id="rId19"/>
    <p:sldId id="318" r:id="rId20"/>
    <p:sldId id="320" r:id="rId21"/>
    <p:sldId id="317" r:id="rId22"/>
    <p:sldId id="314" r:id="rId23"/>
    <p:sldId id="315" r:id="rId2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30-11-2021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11/30/2021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11/30/2021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8/ZI_Booking_M_00%20.txt" TargetMode="External"/><Relationship Id="rId5" Type="http://schemas.openxmlformats.org/officeDocument/2006/relationships/hyperlink" Target="https://github.com/soyuztechnologies/LamResearchS4HANA/blob/master/RAP/Day%2028/ZI_Travel_M_00.txt"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RAP/Day%2028/Base%20Behaviour%20Definition.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SoperaStreriaTraining/blob/master/RAP/Day%2028/Processor/02_ZC_PROC_Booking_M_00%20.txt" TargetMode="External"/><Relationship Id="rId5" Type="http://schemas.openxmlformats.org/officeDocument/2006/relationships/hyperlink" Target="https://github.com/soyuztechnologies/SoperaStreriaTraining/blob/master/RAP/Day%2028/Processor/01_ZC_PROC_Travel_M_00.txt"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RAP/Day%2028/Processor/03_Behaviour%20Definition.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RAP/Day%2028/Processor/04_Service%20Definition.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8/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smtClean="0">
                <a:solidFill>
                  <a:schemeClr val="bg1"/>
                </a:solidFill>
                <a:latin typeface="Cooper Black" panose="0208090404030B020404" pitchFamily="18" charset="0"/>
              </a:rPr>
              <a:t>29</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xmlns=""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xmlns=""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xmlns=""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xmlns=""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xmlns=""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xmlns=""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xmlns=""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xmlns=""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xmlns=""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xmlns=""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xmlns=""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xmlns=""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xmlns=""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xmlns=""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endParaRPr lang="en-IN" sz="1800" dirty="0">
              <a:solidFill>
                <a:schemeClr val="tx1"/>
              </a:solidFill>
            </a:endParaRPr>
          </a:p>
        </p:txBody>
      </p:sp>
      <p:sp>
        <p:nvSpPr>
          <p:cNvPr id="27" name="Rectangle 26">
            <a:extLst>
              <a:ext uri="{FF2B5EF4-FFF2-40B4-BE49-F238E27FC236}">
                <a16:creationId xmlns:a16="http://schemas.microsoft.com/office/drawing/2014/main" xmlns=""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xmlns=""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xmlns=""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xmlns=""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xmlns=""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745428A4-9260-4B83-BA95-11FE6D3DDE85}"/>
              </a:ext>
            </a:extLst>
          </p:cNvPr>
          <p:cNvSpPr/>
          <p:nvPr/>
        </p:nvSpPr>
        <p:spPr>
          <a:xfrm>
            <a:off x="4770558" y="27757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a:t>
            </a:r>
            <a:endParaRPr lang="en-IN" sz="1800" dirty="0">
              <a:solidFill>
                <a:schemeClr val="bg1"/>
              </a:solidFill>
            </a:endParaRPr>
          </a:p>
        </p:txBody>
      </p:sp>
      <p:sp>
        <p:nvSpPr>
          <p:cNvPr id="38" name="Oval 37">
            <a:extLst>
              <a:ext uri="{FF2B5EF4-FFF2-40B4-BE49-F238E27FC236}">
                <a16:creationId xmlns:a16="http://schemas.microsoft.com/office/drawing/2014/main" xmlns="" id="{D7A1DC61-B0A7-4671-9012-B7DEF7C32716}"/>
              </a:ext>
            </a:extLst>
          </p:cNvPr>
          <p:cNvSpPr/>
          <p:nvPr/>
        </p:nvSpPr>
        <p:spPr>
          <a:xfrm>
            <a:off x="4954252" y="42542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2</a:t>
            </a:r>
            <a:endParaRPr lang="en-IN" sz="1800" dirty="0">
              <a:solidFill>
                <a:schemeClr val="bg1"/>
              </a:solidFill>
            </a:endParaRPr>
          </a:p>
        </p:txBody>
      </p:sp>
      <p:sp>
        <p:nvSpPr>
          <p:cNvPr id="39" name="Oval 38">
            <a:extLst>
              <a:ext uri="{FF2B5EF4-FFF2-40B4-BE49-F238E27FC236}">
                <a16:creationId xmlns:a16="http://schemas.microsoft.com/office/drawing/2014/main" xmlns="" id="{DC1177CC-7D96-4E8A-865E-05EF5CFAE545}"/>
              </a:ext>
            </a:extLst>
          </p:cNvPr>
          <p:cNvSpPr/>
          <p:nvPr/>
        </p:nvSpPr>
        <p:spPr>
          <a:xfrm>
            <a:off x="2817285" y="2833691"/>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3</a:t>
            </a:r>
            <a:endParaRPr lang="en-IN" sz="1800" dirty="0">
              <a:solidFill>
                <a:schemeClr val="bg1"/>
              </a:solidFill>
            </a:endParaRPr>
          </a:p>
        </p:txBody>
      </p:sp>
      <p:sp>
        <p:nvSpPr>
          <p:cNvPr id="40" name="Rectangle 39">
            <a:extLst>
              <a:ext uri="{FF2B5EF4-FFF2-40B4-BE49-F238E27FC236}">
                <a16:creationId xmlns:a16="http://schemas.microsoft.com/office/drawing/2014/main" xmlns=""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End to End Development Flow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 xmlns:a16="http://schemas.microsoft.com/office/drawing/2014/main" xmlns:lc="http://schemas.openxmlformats.org/drawingml/2006/lockedCanvas"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 xmlns:a16="http://schemas.microsoft.com/office/drawing/2014/main" xmlns:lc="http://schemas.openxmlformats.org/drawingml/2006/lockedCanvas"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 xmlns:a16="http://schemas.microsoft.com/office/drawing/2014/main" xmlns:lc="http://schemas.openxmlformats.org/drawingml/2006/lockedCanvas"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 xmlns:a16="http://schemas.microsoft.com/office/drawing/2014/main" xmlns:lc="http://schemas.openxmlformats.org/drawingml/2006/lockedCanvas"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 xmlns:a16="http://schemas.microsoft.com/office/drawing/2014/main" xmlns:lc="http://schemas.openxmlformats.org/drawingml/2006/lockedCanvas"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 xmlns:a16="http://schemas.microsoft.com/office/drawing/2014/main" xmlns:lc="http://schemas.openxmlformats.org/drawingml/2006/lockedCanvas"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 xmlns:a16="http://schemas.microsoft.com/office/drawing/2014/main" xmlns:lc="http://schemas.openxmlformats.org/drawingml/2006/lockedCanvas"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 xmlns:a16="http://schemas.microsoft.com/office/drawing/2014/main" xmlns:lc="http://schemas.openxmlformats.org/drawingml/2006/lockedCanvas"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 xmlns:a16="http://schemas.microsoft.com/office/drawing/2014/main" xmlns:lc="http://schemas.openxmlformats.org/drawingml/2006/lockedCanvas"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 xmlns:a16="http://schemas.microsoft.com/office/drawing/2014/main" xmlns:lc="http://schemas.openxmlformats.org/drawingml/2006/lockedCanvas"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 xmlns:a16="http://schemas.microsoft.com/office/drawing/2014/main" xmlns:lc="http://schemas.openxmlformats.org/drawingml/2006/lockedCanvas"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 xmlns:a16="http://schemas.microsoft.com/office/drawing/2014/main" xmlns:lc="http://schemas.openxmlformats.org/drawingml/2006/lockedCanvas"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 xmlns:a16="http://schemas.microsoft.com/office/drawing/2014/main" xmlns:lc="http://schemas.openxmlformats.org/drawingml/2006/lockedCanvas"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 xmlns:a16="http://schemas.microsoft.com/office/drawing/2014/main" xmlns:lc="http://schemas.openxmlformats.org/drawingml/2006/lockedCanvas"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 xmlns:a16="http://schemas.microsoft.com/office/drawing/2014/main" xmlns:lc="http://schemas.openxmlformats.org/drawingml/2006/lockedCanvas"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 xmlns:a16="http://schemas.microsoft.com/office/drawing/2014/main" xmlns:lc="http://schemas.openxmlformats.org/drawingml/2006/lockedCanvas"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 xmlns:a16="http://schemas.microsoft.com/office/drawing/2014/main" xmlns:lc="http://schemas.openxmlformats.org/drawingml/2006/lockedCanvas"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 xmlns:a16="http://schemas.microsoft.com/office/drawing/2014/main" xmlns:lc="http://schemas.openxmlformats.org/drawingml/2006/lockedCanvas"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 xmlns:a16="http://schemas.microsoft.com/office/drawing/2014/main" xmlns:lc="http://schemas.openxmlformats.org/drawingml/2006/lockedCanvas"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 xmlns:a16="http://schemas.microsoft.com/office/drawing/2014/main" xmlns:lc="http://schemas.openxmlformats.org/drawingml/2006/lockedCanvas"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 xmlns:a16="http://schemas.microsoft.com/office/drawing/2014/main" xmlns:lc="http://schemas.openxmlformats.org/drawingml/2006/lockedCanvas"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 xmlns:a16="http://schemas.microsoft.com/office/drawing/2014/main" xmlns:lc="http://schemas.openxmlformats.org/drawingml/2006/lockedCanvas"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 xmlns:a16="http://schemas.microsoft.com/office/drawing/2014/main" xmlns:lc="http://schemas.openxmlformats.org/drawingml/2006/lockedCanvas"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 xmlns:a16="http://schemas.microsoft.com/office/drawing/2014/main" xmlns:lc="http://schemas.openxmlformats.org/drawingml/2006/lockedCanvas"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 xmlns:a16="http://schemas.microsoft.com/office/drawing/2014/main" xmlns:lc="http://schemas.openxmlformats.org/drawingml/2006/lockedCanvas"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 xmlns:a16="http://schemas.microsoft.com/office/drawing/2014/main" xmlns:lc="http://schemas.openxmlformats.org/drawingml/2006/lockedCanvas"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 xmlns:a16="http://schemas.microsoft.com/office/drawing/2014/main" xmlns:lc="http://schemas.openxmlformats.org/drawingml/2006/lockedCanvas"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 xmlns:a16="http://schemas.microsoft.com/office/drawing/2014/main" xmlns:lc="http://schemas.openxmlformats.org/drawingml/2006/lockedCanvas"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 xmlns:a16="http://schemas.microsoft.com/office/drawing/2014/main" xmlns:lc="http://schemas.openxmlformats.org/drawingml/2006/lockedCanvas"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 xmlns:a16="http://schemas.microsoft.com/office/drawing/2014/main" xmlns:lc="http://schemas.openxmlformats.org/drawingml/2006/lockedCanvas"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 xmlns:a16="http://schemas.microsoft.com/office/drawing/2014/main" xmlns:lc="http://schemas.openxmlformats.org/drawingml/2006/lockedCanvas"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 xmlns:a16="http://schemas.microsoft.com/office/drawing/2014/main" xmlns:lc="http://schemas.openxmlformats.org/drawingml/2006/lockedCanvas"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 xmlns:a16="http://schemas.microsoft.com/office/drawing/2014/main" xmlns:lc="http://schemas.openxmlformats.org/drawingml/2006/lockedCanvas"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 xmlns:a16="http://schemas.microsoft.com/office/drawing/2014/main" xmlns:lc="http://schemas.openxmlformats.org/drawingml/2006/lockedCanvas"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 xmlns:a16="http://schemas.microsoft.com/office/drawing/2014/main" xmlns:lc="http://schemas.openxmlformats.org/drawingml/2006/lockedCanva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 xmlns:a16="http://schemas.microsoft.com/office/drawing/2014/main" xmlns:lc="http://schemas.openxmlformats.org/drawingml/2006/lockedCanva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 xmlns:a16="http://schemas.microsoft.com/office/drawing/2014/main" xmlns:lc="http://schemas.openxmlformats.org/drawingml/2006/lockedCanva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 xmlns:a16="http://schemas.microsoft.com/office/drawing/2014/main" xmlns:lc="http://schemas.openxmlformats.org/drawingml/2006/lockedCanvas"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 xmlns:a16="http://schemas.microsoft.com/office/drawing/2014/main" xmlns:lc="http://schemas.openxmlformats.org/drawingml/2006/lockedCanvas"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 xmlns:a16="http://schemas.microsoft.com/office/drawing/2014/main" xmlns:lc="http://schemas.openxmlformats.org/drawingml/2006/lockedCanvas"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 xmlns:a16="http://schemas.microsoft.com/office/drawing/2014/main" xmlns:lc="http://schemas.openxmlformats.org/drawingml/2006/lockedCanvas"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 xmlns:a16="http://schemas.microsoft.com/office/drawing/2014/main" xmlns:lc="http://schemas.openxmlformats.org/drawingml/2006/lockedCanvas"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 xmlns:a16="http://schemas.microsoft.com/office/drawing/2014/main" xmlns:lc="http://schemas.openxmlformats.org/drawingml/2006/lockedCanvas"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 xmlns:a16="http://schemas.microsoft.com/office/drawing/2014/main" xmlns:lc="http://schemas.openxmlformats.org/drawingml/2006/lockedCanvas"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 xmlns:a16="http://schemas.microsoft.com/office/drawing/2014/main" xmlns:lc="http://schemas.openxmlformats.org/drawingml/2006/lockedCanvas"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 xmlns:a16="http://schemas.microsoft.com/office/drawing/2014/main" xmlns:lc="http://schemas.openxmlformats.org/drawingml/2006/lockedCanvas"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a:t>
              </a:r>
              <a:r>
                <a:rPr lang="en-US" sz="1400" kern="0" dirty="0" smtClean="0">
                  <a:cs typeface="Arial" pitchFamily="34" charset="0"/>
                </a:rPr>
                <a:t>Definition for </a:t>
              </a:r>
              <a:r>
                <a:rPr lang="en-US" sz="1400" kern="0" dirty="0">
                  <a:cs typeface="Arial" pitchFamily="34" charset="0"/>
                </a:rPr>
                <a:t>Processor </a:t>
              </a:r>
              <a:r>
                <a:rPr lang="en-US" sz="1400" kern="0" dirty="0" smtClean="0">
                  <a:cs typeface="Arial" pitchFamily="34" charset="0"/>
                </a:rPr>
                <a:t>App.</a:t>
              </a:r>
              <a:endParaRPr lang="en-US" sz="1400" kern="0" dirty="0">
                <a:cs typeface="Arial" pitchFamily="34" charset="0"/>
              </a:endParaRPr>
            </a:p>
          </p:txBody>
        </p:sp>
        <p:sp>
          <p:nvSpPr>
            <p:cNvPr id="55" name="TextBox 112">
              <a:extLst>
                <a:ext uri="{FF2B5EF4-FFF2-40B4-BE49-F238E27FC236}">
                  <a16:creationId xmlns="" xmlns:a16="http://schemas.microsoft.com/office/drawing/2014/main" xmlns:lc="http://schemas.openxmlformats.org/drawingml/2006/lockedCanvas"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7. Create Projection CDS on top of Basic View’s for Approver App. </a:t>
              </a:r>
              <a:endParaRPr lang="en-US" sz="1400" kern="0" dirty="0">
                <a:cs typeface="Arial" pitchFamily="34" charset="0"/>
              </a:endParaRPr>
            </a:p>
          </p:txBody>
        </p:sp>
        <p:sp>
          <p:nvSpPr>
            <p:cNvPr id="56" name="TextBox 125">
              <a:extLst>
                <a:ext uri="{FF2B5EF4-FFF2-40B4-BE49-F238E27FC236}">
                  <a16:creationId xmlns="" xmlns:a16="http://schemas.microsoft.com/office/drawing/2014/main" xmlns:lc="http://schemas.openxmlformats.org/drawingml/2006/lockedCanvas"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cs typeface="Arial" pitchFamily="34" charset="0"/>
                </a:rPr>
                <a:t>4. Imp Behavior Definition on top of Projection View’s of Processor App.</a:t>
              </a:r>
              <a:endParaRPr lang="en-US" sz="1400" kern="0" dirty="0">
                <a:cs typeface="Arial" pitchFamily="34" charset="0"/>
              </a:endParaRPr>
            </a:p>
          </p:txBody>
        </p:sp>
        <p:sp>
          <p:nvSpPr>
            <p:cNvPr id="57" name="TextBox 129">
              <a:extLst>
                <a:ext uri="{FF2B5EF4-FFF2-40B4-BE49-F238E27FC236}">
                  <a16:creationId xmlns="" xmlns:a16="http://schemas.microsoft.com/office/drawing/2014/main" xmlns:lc="http://schemas.openxmlformats.org/drawingml/2006/lockedCanvas"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a:t>
              </a:r>
              <a:r>
                <a:rPr lang="en-US" sz="1400" kern="0" dirty="0" smtClean="0">
                  <a:cs typeface="Arial" pitchFamily="34" charset="0"/>
                </a:rPr>
                <a:t>Definition. </a:t>
              </a:r>
              <a:endParaRPr lang="en-US" sz="1400" kern="0" dirty="0">
                <a:cs typeface="Arial" pitchFamily="34" charset="0"/>
              </a:endParaRPr>
            </a:p>
          </p:txBody>
        </p:sp>
        <p:grpSp>
          <p:nvGrpSpPr>
            <p:cNvPr id="58" name="Group 57">
              <a:extLst>
                <a:ext uri="{FF2B5EF4-FFF2-40B4-BE49-F238E27FC236}">
                  <a16:creationId xmlns="" xmlns:a16="http://schemas.microsoft.com/office/drawing/2014/main" xmlns:lc="http://schemas.openxmlformats.org/drawingml/2006/lockedCanvas"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 xmlns:a16="http://schemas.microsoft.com/office/drawing/2014/main" xmlns:lc="http://schemas.openxmlformats.org/drawingml/2006/lockedCanvas"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 xmlns:a16="http://schemas.microsoft.com/office/drawing/2014/main" xmlns:lc="http://schemas.openxmlformats.org/drawingml/2006/lockedCanvas"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 xmlns:a16="http://schemas.microsoft.com/office/drawing/2014/main" xmlns:lc="http://schemas.openxmlformats.org/drawingml/2006/lockedCanvas"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 xmlns:a16="http://schemas.microsoft.com/office/drawing/2014/main" xmlns:lc="http://schemas.openxmlformats.org/drawingml/2006/lockedCanvas"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 xmlns:a16="http://schemas.microsoft.com/office/drawing/2014/main" xmlns:lc="http://schemas.openxmlformats.org/drawingml/2006/lockedCanvas"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 xmlns:a16="http://schemas.microsoft.com/office/drawing/2014/main" xmlns:lc="http://schemas.openxmlformats.org/drawingml/2006/lockedCanvas"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 xmlns:a16="http://schemas.microsoft.com/office/drawing/2014/main" xmlns:lc="http://schemas.openxmlformats.org/drawingml/2006/lockedCanvas"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 xmlns:a16="http://schemas.microsoft.com/office/drawing/2014/main" xmlns:lc="http://schemas.openxmlformats.org/drawingml/2006/lockedCanvas"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 xmlns:a16="http://schemas.microsoft.com/office/drawing/2014/main" xmlns:lc="http://schemas.openxmlformats.org/drawingml/2006/lockedCanvas"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 xmlns:a16="http://schemas.microsoft.com/office/drawing/2014/main" xmlns:lc="http://schemas.openxmlformats.org/drawingml/2006/lockedCanvas"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 xmlns:a16="http://schemas.microsoft.com/office/drawing/2014/main" xmlns:lc="http://schemas.openxmlformats.org/drawingml/2006/lockedCanvas"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 xmlns:a16="http://schemas.microsoft.com/office/drawing/2014/main" xmlns:lc="http://schemas.openxmlformats.org/drawingml/2006/lockedCanvas"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 xmlns:a16="http://schemas.microsoft.com/office/drawing/2014/main" xmlns:lc="http://schemas.openxmlformats.org/drawingml/2006/lockedCanvas"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 xmlns:a16="http://schemas.microsoft.com/office/drawing/2014/main" xmlns:lc="http://schemas.openxmlformats.org/drawingml/2006/lockedCanvas"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 xmlns:a16="http://schemas.microsoft.com/office/drawing/2014/main" xmlns:lc="http://schemas.openxmlformats.org/drawingml/2006/lockedCanvas"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 xmlns:a16="http://schemas.microsoft.com/office/drawing/2014/main" xmlns:lc="http://schemas.openxmlformats.org/drawingml/2006/lockedCanvas"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 xmlns:a16="http://schemas.microsoft.com/office/drawing/2014/main" xmlns:lc="http://schemas.openxmlformats.org/drawingml/2006/lockedCanvas"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 xmlns:a16="http://schemas.microsoft.com/office/drawing/2014/main" xmlns:lc="http://schemas.openxmlformats.org/drawingml/2006/lockedCanvas"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 xmlns:a16="http://schemas.microsoft.com/office/drawing/2014/main" xmlns:lc="http://schemas.openxmlformats.org/drawingml/2006/lockedCanvas"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 xmlns:a16="http://schemas.microsoft.com/office/drawing/2014/main" xmlns:lc="http://schemas.openxmlformats.org/drawingml/2006/lockedCanvas"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 xmlns:a16="http://schemas.microsoft.com/office/drawing/2014/main" xmlns:lc="http://schemas.openxmlformats.org/drawingml/2006/lockedCanvas"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 xmlns:a16="http://schemas.microsoft.com/office/drawing/2014/main" xmlns:lc="http://schemas.openxmlformats.org/drawingml/2006/lockedCanvas"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 xmlns:a16="http://schemas.microsoft.com/office/drawing/2014/main" xmlns:lc="http://schemas.openxmlformats.org/drawingml/2006/lockedCanvas"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 xmlns:a16="http://schemas.microsoft.com/office/drawing/2014/main" xmlns:lc="http://schemas.openxmlformats.org/drawingml/2006/lockedCanvas"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 xmlns:a16="http://schemas.microsoft.com/office/drawing/2014/main" xmlns:lc="http://schemas.openxmlformats.org/drawingml/2006/lockedCanvas"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 xmlns:a16="http://schemas.microsoft.com/office/drawing/2014/main" xmlns:lc="http://schemas.openxmlformats.org/drawingml/2006/lockedCanvas"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 xmlns:a16="http://schemas.microsoft.com/office/drawing/2014/main" xmlns:lc="http://schemas.openxmlformats.org/drawingml/2006/lockedCanvas"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 xmlns:a16="http://schemas.microsoft.com/office/drawing/2014/main" xmlns:lc="http://schemas.openxmlformats.org/drawingml/2006/lockedCanvas"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 xmlns:a16="http://schemas.microsoft.com/office/drawing/2014/main" xmlns:lc="http://schemas.openxmlformats.org/drawingml/2006/lockedCanvas"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 xmlns:a16="http://schemas.microsoft.com/office/drawing/2014/main" xmlns:lc="http://schemas.openxmlformats.org/drawingml/2006/lockedCanvas"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 xmlns:a16="http://schemas.microsoft.com/office/drawing/2014/main" xmlns:lc="http://schemas.openxmlformats.org/drawingml/2006/lockedCanvas"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 xmlns:a16="http://schemas.microsoft.com/office/drawing/2014/main" xmlns:lc="http://schemas.openxmlformats.org/drawingml/2006/lockedCanvas"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 xmlns:a16="http://schemas.microsoft.com/office/drawing/2014/main" xmlns:lc="http://schemas.openxmlformats.org/drawingml/2006/lockedCanvas"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 xmlns:a16="http://schemas.microsoft.com/office/drawing/2014/main" xmlns:lc="http://schemas.openxmlformats.org/drawingml/2006/lockedCanvas"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 xmlns:a16="http://schemas.microsoft.com/office/drawing/2014/main" xmlns:lc="http://schemas.openxmlformats.org/drawingml/2006/lockedCanvas"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 xmlns:a16="http://schemas.microsoft.com/office/drawing/2014/main" xmlns:lc="http://schemas.openxmlformats.org/drawingml/2006/lockedCanvas"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 xmlns:a16="http://schemas.microsoft.com/office/drawing/2014/main" xmlns:lc="http://schemas.openxmlformats.org/drawingml/2006/lockedCanvas"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 xmlns:a16="http://schemas.microsoft.com/office/drawing/2014/main" xmlns:lc="http://schemas.openxmlformats.org/drawingml/2006/lockedCanvas"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 xmlns:a16="http://schemas.microsoft.com/office/drawing/2014/main" xmlns:lc="http://schemas.openxmlformats.org/drawingml/2006/lockedCanvas"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 xmlns:a16="http://schemas.microsoft.com/office/drawing/2014/main" xmlns:lc="http://schemas.openxmlformats.org/drawingml/2006/lockedCanvas"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 xmlns:a16="http://schemas.microsoft.com/office/drawing/2014/main" xmlns:lc="http://schemas.openxmlformats.org/drawingml/2006/lockedCanvas"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 xmlns:a16="http://schemas.microsoft.com/office/drawing/2014/main" xmlns:lc="http://schemas.openxmlformats.org/drawingml/2006/lockedCanvas"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 xmlns:a16="http://schemas.microsoft.com/office/drawing/2014/main" xmlns:lc="http://schemas.openxmlformats.org/drawingml/2006/lockedCanvas"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 xmlns:a16="http://schemas.microsoft.com/office/drawing/2014/main" xmlns:lc="http://schemas.openxmlformats.org/drawingml/2006/lockedCanvas"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 xmlns:a16="http://schemas.microsoft.com/office/drawing/2014/main" xmlns:lc="http://schemas.openxmlformats.org/drawingml/2006/lockedCanvas"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 xmlns:a16="http://schemas.microsoft.com/office/drawing/2014/main" xmlns:lc="http://schemas.openxmlformats.org/drawingml/2006/lockedCanvas"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 xmlns:a16="http://schemas.microsoft.com/office/drawing/2014/main" xmlns:lc="http://schemas.openxmlformats.org/drawingml/2006/lockedCanvas"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 xmlns:a16="http://schemas.microsoft.com/office/drawing/2014/main" xmlns:lc="http://schemas.openxmlformats.org/drawingml/2006/lockedCanvas"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cs typeface="Arial" pitchFamily="34" charset="0"/>
                </a:rPr>
                <a:t>7. </a:t>
              </a:r>
              <a:r>
                <a:rPr lang="en-US" sz="1400" kern="0" dirty="0">
                  <a:cs typeface="Arial" pitchFamily="34" charset="0"/>
                </a:rPr>
                <a:t>Imp Behavior Definition on top of Projection View’s of </a:t>
              </a:r>
              <a:r>
                <a:rPr lang="en-US" sz="1400" kern="0" dirty="0" smtClean="0">
                  <a:cs typeface="Arial" pitchFamily="34" charset="0"/>
                </a:rPr>
                <a:t>Approver </a:t>
              </a:r>
              <a:r>
                <a:rPr lang="en-US" sz="1400" kern="0" dirty="0">
                  <a:cs typeface="Arial" pitchFamily="34" charset="0"/>
                </a:rPr>
                <a:t>App</a:t>
              </a:r>
              <a:r>
                <a:rPr lang="en-US" sz="1050" kern="0" dirty="0">
                  <a:cs typeface="Arial" pitchFamily="34" charset="0"/>
                </a:rPr>
                <a:t>.</a:t>
              </a:r>
            </a:p>
          </p:txBody>
        </p:sp>
        <p:grpSp>
          <p:nvGrpSpPr>
            <p:cNvPr id="109" name="Group 108">
              <a:extLst>
                <a:ext uri="{FF2B5EF4-FFF2-40B4-BE49-F238E27FC236}">
                  <a16:creationId xmlns="" xmlns:a16="http://schemas.microsoft.com/office/drawing/2014/main" xmlns:lc="http://schemas.openxmlformats.org/drawingml/2006/lockedCanvas"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 xmlns:a16="http://schemas.microsoft.com/office/drawing/2014/main" xmlns:lc="http://schemas.openxmlformats.org/drawingml/2006/lockedCanva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 xmlns:a16="http://schemas.microsoft.com/office/drawing/2014/main" xmlns:lc="http://schemas.openxmlformats.org/drawingml/2006/lockedCanvas"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 xmlns:a16="http://schemas.microsoft.com/office/drawing/2014/main" xmlns:lc="http://schemas.openxmlformats.org/drawingml/2006/lockedCanva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 xmlns:a16="http://schemas.microsoft.com/office/drawing/2014/main" xmlns:lc="http://schemas.openxmlformats.org/drawingml/2006/lockedCanva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 xmlns:a16="http://schemas.microsoft.com/office/drawing/2014/main" xmlns:lc="http://schemas.openxmlformats.org/drawingml/2006/lockedCanva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 xmlns:a16="http://schemas.microsoft.com/office/drawing/2014/main" xmlns:lc="http://schemas.openxmlformats.org/drawingml/2006/lockedCanvas"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1. Create Basic CDS View’s</a:t>
              </a:r>
            </a:p>
            <a:p>
              <a:pPr algn="just"/>
              <a:r>
                <a:rPr lang="en-US" sz="1400" kern="0" dirty="0" smtClean="0">
                  <a:cs typeface="Arial" pitchFamily="34" charset="0"/>
                </a:rPr>
                <a:t>For Travel &amp; Booking.</a:t>
              </a:r>
              <a:endParaRPr lang="en-US" sz="1400" kern="0" dirty="0">
                <a:cs typeface="Arial" pitchFamily="34" charset="0"/>
              </a:endParaRPr>
            </a:p>
          </p:txBody>
        </p:sp>
        <p:sp>
          <p:nvSpPr>
            <p:cNvPr id="116" name="TextBox 195">
              <a:extLst>
                <a:ext uri="{FF2B5EF4-FFF2-40B4-BE49-F238E27FC236}">
                  <a16:creationId xmlns="" xmlns:a16="http://schemas.microsoft.com/office/drawing/2014/main" xmlns:lc="http://schemas.openxmlformats.org/drawingml/2006/lockedCanvas"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2. Imp Behavior Definition on Travel.</a:t>
              </a:r>
              <a:endParaRPr lang="en-US" sz="1400" kern="0" dirty="0">
                <a:cs typeface="Arial" pitchFamily="34" charset="0"/>
              </a:endParaRPr>
            </a:p>
          </p:txBody>
        </p:sp>
        <p:sp>
          <p:nvSpPr>
            <p:cNvPr id="117" name="TextBox 196">
              <a:extLst>
                <a:ext uri="{FF2B5EF4-FFF2-40B4-BE49-F238E27FC236}">
                  <a16:creationId xmlns="" xmlns:a16="http://schemas.microsoft.com/office/drawing/2014/main" xmlns:lc="http://schemas.openxmlformats.org/drawingml/2006/lockedCanvas"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3. Create Projection CDS on top of Basic View’s for Processor App.</a:t>
              </a:r>
              <a:endParaRPr lang="en-US" sz="1400" kern="0" dirty="0">
                <a:cs typeface="Arial" pitchFamily="34" charset="0"/>
              </a:endParaRPr>
            </a:p>
          </p:txBody>
        </p:sp>
        <p:sp>
          <p:nvSpPr>
            <p:cNvPr id="118" name="Freeform: Shape 20">
              <a:extLst>
                <a:ext uri="{FF2B5EF4-FFF2-40B4-BE49-F238E27FC236}">
                  <a16:creationId xmlns="" xmlns:a16="http://schemas.microsoft.com/office/drawing/2014/main" xmlns:lc="http://schemas.openxmlformats.org/drawingml/2006/lockedCanvas"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 xmlns:a16="http://schemas.microsoft.com/office/drawing/2014/main" xmlns:lc="http://schemas.openxmlformats.org/drawingml/2006/lockedCanvas"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 xmlns:a16="http://schemas.microsoft.com/office/drawing/2014/main" xmlns:lc="http://schemas.openxmlformats.org/drawingml/2006/lockedCanva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 xmlns:a16="http://schemas.microsoft.com/office/drawing/2014/main" xmlns:lc="http://schemas.openxmlformats.org/drawingml/2006/lockedCanva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 xmlns:a16="http://schemas.microsoft.com/office/drawing/2014/main" xmlns:lc="http://schemas.openxmlformats.org/drawingml/2006/lockedCanva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smtClean="0">
                    <a:solidFill>
                      <a:schemeClr val="tx1"/>
                    </a:solidFill>
                    <a:latin typeface="Arial" pitchFamily="34" charset="0"/>
                    <a:cs typeface="Arial" pitchFamily="34" charset="0"/>
                  </a:rPr>
                  <a:t>10</a:t>
                </a:r>
                <a:endParaRPr lang="en-IN" sz="2401" b="1" dirty="0">
                  <a:solidFill>
                    <a:schemeClr val="tx1"/>
                  </a:solidFill>
                  <a:latin typeface="Arial" pitchFamily="34" charset="0"/>
                  <a:cs typeface="Arial" pitchFamily="34" charset="0"/>
                </a:endParaRPr>
              </a:p>
            </p:txBody>
          </p:sp>
        </p:grpSp>
        <p:grpSp>
          <p:nvGrpSpPr>
            <p:cNvPr id="123" name="Group 122">
              <a:extLst>
                <a:ext uri="{FF2B5EF4-FFF2-40B4-BE49-F238E27FC236}">
                  <a16:creationId xmlns="" xmlns:a16="http://schemas.microsoft.com/office/drawing/2014/main" xmlns:lc="http://schemas.openxmlformats.org/drawingml/2006/lockedCanvas"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 xmlns:a16="http://schemas.microsoft.com/office/drawing/2014/main" xmlns:lc="http://schemas.openxmlformats.org/drawingml/2006/lockedCanva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 xmlns:a16="http://schemas.microsoft.com/office/drawing/2014/main" xmlns:lc="http://schemas.openxmlformats.org/drawingml/2006/lockedCanvas"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 xmlns:a16="http://schemas.microsoft.com/office/drawing/2014/main" xmlns:lc="http://schemas.openxmlformats.org/drawingml/2006/lockedCanva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 xmlns:a16="http://schemas.microsoft.com/office/drawing/2014/main" xmlns:lc="http://schemas.openxmlformats.org/drawingml/2006/lockedCanva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 xmlns:a16="http://schemas.microsoft.com/office/drawing/2014/main" xmlns:lc="http://schemas.openxmlformats.org/drawingml/2006/lockedCanva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 xmlns:a16="http://schemas.microsoft.com/office/drawing/2014/main" xmlns:lc="http://schemas.openxmlformats.org/drawingml/2006/lockedCanvas"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10. </a:t>
              </a:r>
              <a:r>
                <a:rPr lang="en-US" sz="1400" kern="0" dirty="0">
                  <a:cs typeface="Arial" pitchFamily="34" charset="0"/>
                </a:rPr>
                <a:t>Create Service Binding on top of Service Definition </a:t>
              </a:r>
              <a:r>
                <a:rPr lang="en-US" sz="1400" kern="0" dirty="0" smtClean="0">
                  <a:cs typeface="Arial" pitchFamily="34" charset="0"/>
                </a:rPr>
                <a:t>.</a:t>
              </a:r>
              <a:endParaRPr lang="en-US" sz="1400" kern="0" dirty="0">
                <a:cs typeface="Arial" pitchFamily="34" charset="0"/>
              </a:endParaRPr>
            </a:p>
          </p:txBody>
        </p:sp>
        <p:sp>
          <p:nvSpPr>
            <p:cNvPr id="130" name="TextBox 109">
              <a:extLst>
                <a:ext uri="{FF2B5EF4-FFF2-40B4-BE49-F238E27FC236}">
                  <a16:creationId xmlns="" xmlns:a16="http://schemas.microsoft.com/office/drawing/2014/main" xmlns:lc="http://schemas.openxmlformats.org/drawingml/2006/lockedCanvas"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cs typeface="Arial" pitchFamily="34" charset="0"/>
                </a:rPr>
                <a:t>9. </a:t>
              </a:r>
              <a:r>
                <a:rPr lang="en-US" sz="1400" kern="0" dirty="0">
                  <a:cs typeface="Arial" pitchFamily="34" charset="0"/>
                </a:rPr>
                <a:t>Create Service </a:t>
              </a:r>
              <a:r>
                <a:rPr lang="en-US" sz="1400" kern="0" dirty="0" smtClean="0">
                  <a:cs typeface="Arial" pitchFamily="34" charset="0"/>
                </a:rPr>
                <a:t>Definition for Approver App.</a:t>
              </a:r>
              <a:endParaRPr lang="en-US" sz="1400" kern="0" dirty="0">
                <a:cs typeface="Arial" pitchFamily="34" charset="0"/>
              </a:endParaRPr>
            </a:p>
          </p:txBody>
        </p:sp>
      </p:grpSp>
    </p:spTree>
    <p:extLst>
      <p:ext uri="{BB962C8B-B14F-4D97-AF65-F5344CB8AC3E}">
        <p14:creationId xmlns:p14="http://schemas.microsoft.com/office/powerpoint/2010/main" val="120079370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Create Base CDS View</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smtClean="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smtClean="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18815216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z</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Implementing Base Behavior Definition</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942284" y="1328368"/>
            <a:ext cx="5161905" cy="4980952"/>
          </a:xfrm>
          <a:prstGeom prst="rect">
            <a:avLst/>
          </a:prstGeom>
        </p:spPr>
      </p:pic>
      <p:sp>
        <p:nvSpPr>
          <p:cNvPr id="3" name="Rounded Rectangle 2"/>
          <p:cNvSpPr/>
          <p:nvPr/>
        </p:nvSpPr>
        <p:spPr>
          <a:xfrm>
            <a:off x="837828" y="1196752"/>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r>
              <a:rPr lang="en-US" dirty="0" smtClean="0">
                <a:hlinkClick r:id="rId4"/>
              </a:rPr>
              <a:t>ZI_TRAVEL_M_00</a:t>
            </a:r>
            <a:r>
              <a:rPr lang="en-US" dirty="0" smtClean="0"/>
              <a:t>”</a:t>
            </a:r>
          </a:p>
          <a:p>
            <a:pPr algn="ctr"/>
            <a:r>
              <a:rPr lang="en-US" dirty="0" smtClean="0"/>
              <a:t>Behavior Definition for Base CDS’s Views .</a:t>
            </a:r>
            <a:endParaRPr lang="en-US" dirty="0"/>
          </a:p>
        </p:txBody>
      </p:sp>
      <p:cxnSp>
        <p:nvCxnSpPr>
          <p:cNvPr id="5" name="Straight Arrow Connector 4"/>
          <p:cNvCxnSpPr/>
          <p:nvPr/>
        </p:nvCxnSpPr>
        <p:spPr>
          <a:xfrm>
            <a:off x="3934172" y="2060848"/>
            <a:ext cx="10081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Projection CDS View’s for Processor</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smtClean="0">
                <a:solidFill>
                  <a:schemeClr val="bg1"/>
                </a:solidFill>
              </a:rPr>
              <a:t>Projection CDS View for Travel Info “</a:t>
            </a:r>
            <a:r>
              <a:rPr lang="en-US" sz="2000" dirty="0" smtClean="0">
                <a:solidFill>
                  <a:schemeClr val="bg1"/>
                </a:solidFill>
                <a:hlinkClick r:id="rId5"/>
              </a:rPr>
              <a:t>ZC_TRAVEL_PROCESSOR_M_00</a:t>
            </a:r>
            <a:r>
              <a:rPr lang="en-US" sz="2000" dirty="0" smtClean="0">
                <a:solidFill>
                  <a:schemeClr val="bg1"/>
                </a:solidFill>
              </a:rPr>
              <a:t>”</a:t>
            </a:r>
            <a:endParaRPr lang="en-US" sz="2000" dirty="0">
              <a:solidFill>
                <a:schemeClr val="bg1"/>
              </a:solidFill>
            </a:endParaRP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smtClean="0">
                <a:solidFill>
                  <a:schemeClr val="bg1"/>
                </a:solidFill>
              </a:rPr>
              <a:t>Projection CDS View for Booking Info “</a:t>
            </a:r>
            <a:r>
              <a:rPr lang="en-US" sz="2000" dirty="0" smtClean="0">
                <a:solidFill>
                  <a:schemeClr val="bg1"/>
                </a:solidFill>
                <a:hlinkClick r:id="rId6"/>
              </a:rPr>
              <a:t>ZC_BOOKING_PROCESSOR_M_00</a:t>
            </a:r>
            <a:r>
              <a:rPr lang="en-US" sz="2000" dirty="0" smtClean="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Behaviour Definition for Processor</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5458076" y="1800690"/>
            <a:ext cx="6180952" cy="3219048"/>
          </a:xfrm>
          <a:prstGeom prst="rect">
            <a:avLst/>
          </a:prstGeom>
        </p:spPr>
      </p:pic>
      <p:sp>
        <p:nvSpPr>
          <p:cNvPr id="7" name="Rounded Rectangle 6"/>
          <p:cNvSpPr/>
          <p:nvPr/>
        </p:nvSpPr>
        <p:spPr>
          <a:xfrm>
            <a:off x="564242" y="162880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t>
            </a:r>
            <a:r>
              <a:rPr lang="en-US" sz="2000" dirty="0" smtClean="0">
                <a:hlinkClick r:id="rId4"/>
              </a:rPr>
              <a:t>ZC_TRAVEL_PROCESSOR_M_00</a:t>
            </a:r>
            <a:r>
              <a:rPr lang="en-US" dirty="0" smtClean="0"/>
              <a:t>”</a:t>
            </a:r>
          </a:p>
          <a:p>
            <a:pPr algn="ctr"/>
            <a:r>
              <a:rPr lang="en-US" dirty="0" smtClean="0"/>
              <a:t>Behavior Definition for Projection CDS’s Views of Processor.</a:t>
            </a:r>
            <a:endParaRPr lang="en-US" dirty="0"/>
          </a:p>
        </p:txBody>
      </p:sp>
      <p:cxnSp>
        <p:nvCxnSpPr>
          <p:cNvPr id="8" name="Straight Arrow Connector 7"/>
          <p:cNvCxnSpPr/>
          <p:nvPr/>
        </p:nvCxnSpPr>
        <p:spPr>
          <a:xfrm>
            <a:off x="4452674" y="2492896"/>
            <a:ext cx="10081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Service Definition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909836" y="2492896"/>
            <a:ext cx="7928516" cy="3802971"/>
          </a:xfrm>
          <a:prstGeom prst="rect">
            <a:avLst/>
          </a:prstGeom>
        </p:spPr>
      </p:pic>
      <p:sp>
        <p:nvSpPr>
          <p:cNvPr id="3" name="Rectangle 2"/>
          <p:cNvSpPr/>
          <p:nvPr/>
        </p:nvSpPr>
        <p:spPr>
          <a:xfrm>
            <a:off x="765820" y="980728"/>
            <a:ext cx="4608512" cy="127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a:t>
            </a:r>
            <a:r>
              <a:rPr lang="en-US" dirty="0" smtClean="0">
                <a:hlinkClick r:id="rId4"/>
              </a:rPr>
              <a:t>ZTRAVEL_PROCESSOR_M_00</a:t>
            </a:r>
            <a:r>
              <a:rPr lang="en-US" dirty="0" smtClean="0"/>
              <a:t>”</a:t>
            </a:r>
          </a:p>
          <a:p>
            <a:r>
              <a:rPr lang="en-US" dirty="0" smtClean="0"/>
              <a:t>Service Definition for Expose Entity</a:t>
            </a:r>
            <a:endParaRPr lang="en-US" dirty="0"/>
          </a:p>
        </p:txBody>
      </p:sp>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Service Binding (OData)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09441" y="1203542"/>
            <a:ext cx="7838095" cy="5285714"/>
          </a:xfrm>
          <a:prstGeom prst="rect">
            <a:avLst/>
          </a:prstGeom>
        </p:spPr>
      </p:pic>
      <p:sp>
        <p:nvSpPr>
          <p:cNvPr id="3" name="Rounded Rectangle 2"/>
          <p:cNvSpPr/>
          <p:nvPr/>
        </p:nvSpPr>
        <p:spPr>
          <a:xfrm>
            <a:off x="9118748" y="3689994"/>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After Creating Service Binding , Select Entity and Click on Preview </a:t>
            </a:r>
            <a:endParaRPr lang="en-US" sz="2000" dirty="0"/>
          </a:p>
        </p:txBody>
      </p:sp>
      <p:cxnSp>
        <p:nvCxnSpPr>
          <p:cNvPr id="10" name="Straight Arrow Connector 9"/>
          <p:cNvCxnSpPr/>
          <p:nvPr/>
        </p:nvCxnSpPr>
        <p:spPr>
          <a:xfrm>
            <a:off x="8447536" y="4293096"/>
            <a:ext cx="87566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Final Result of Processor App</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5374331" y="4941169"/>
            <a:ext cx="1152128" cy="57606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54652" y="1268760"/>
            <a:ext cx="3324732" cy="1800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r>
              <a:rPr lang="en-US" baseline="30000" dirty="0" smtClean="0"/>
              <a:t>st</a:t>
            </a:r>
            <a:r>
              <a:rPr lang="en-US" dirty="0" smtClean="0"/>
              <a:t> Screen with Search Bar &amp; Filter Bar</a:t>
            </a:r>
            <a:endParaRPr lang="en-US" dirty="0"/>
          </a:p>
        </p:txBody>
      </p:sp>
      <p:sp>
        <p:nvSpPr>
          <p:cNvPr id="14" name="Rounded Rectangle 13"/>
          <p:cNvSpPr/>
          <p:nvPr/>
        </p:nvSpPr>
        <p:spPr>
          <a:xfrm>
            <a:off x="2049599" y="4300942"/>
            <a:ext cx="3324732" cy="1800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r>
              <a:rPr lang="en-US" baseline="30000" dirty="0" smtClean="0"/>
              <a:t>nd</a:t>
            </a:r>
            <a:r>
              <a:rPr lang="en-US" dirty="0" smtClean="0"/>
              <a:t> Screen with Travel and Booking Data,</a:t>
            </a:r>
          </a:p>
          <a:p>
            <a:pPr algn="ctr"/>
            <a:r>
              <a:rPr lang="en-US" dirty="0" smtClean="0"/>
              <a:t>&amp; C-R-U-D Functionality</a:t>
            </a:r>
            <a:endParaRPr lang="en-US" dirty="0"/>
          </a:p>
        </p:txBody>
      </p:sp>
    </p:spTree>
    <p:extLst>
      <p:ext uri="{BB962C8B-B14F-4D97-AF65-F5344CB8AC3E}">
        <p14:creationId xmlns:p14="http://schemas.microsoft.com/office/powerpoint/2010/main" val="240218411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8"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noProof="0" dirty="0">
                <a:solidFill>
                  <a:srgbClr val="FFFFFF"/>
                </a:solidFill>
                <a:latin typeface="Arial" panose="020B0604020202020204" pitchFamily="34" charset="0"/>
                <a:cs typeface="Arial" panose="020B0604020202020204" pitchFamily="34" charset="0"/>
              </a:rPr>
              <a:t>9</a:t>
            </a:r>
            <a:endParaRPr lang="en-IN" sz="4800" b="1" spc="100" dirty="0" smtClean="0">
              <a:solidFill>
                <a:srgbClr val="FFFFFF"/>
              </a:solidFill>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29</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7"/>
            <a:ext cx="7962085" cy="5015347"/>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What is EML ?</a:t>
            </a:r>
          </a:p>
          <a:p>
            <a:pPr marL="342900" indent="-342900">
              <a:buFont typeface="Arial" panose="020B0604020202020204" pitchFamily="34" charset="0"/>
              <a:buChar char="•"/>
            </a:pPr>
            <a:r>
              <a:rPr lang="en-US" sz="2000" dirty="0">
                <a:solidFill>
                  <a:schemeClr val="bg1"/>
                </a:solidFill>
              </a:rPr>
              <a:t>Why we use EML</a:t>
            </a:r>
          </a:p>
          <a:p>
            <a:pPr marL="342900" indent="-342900">
              <a:buFont typeface="Arial" panose="020B0604020202020204" pitchFamily="34" charset="0"/>
              <a:buChar char="•"/>
            </a:pPr>
            <a:r>
              <a:rPr lang="en-US" sz="2000" dirty="0">
                <a:solidFill>
                  <a:schemeClr val="bg1"/>
                </a:solidFill>
              </a:rPr>
              <a:t>Syntax of EML</a:t>
            </a:r>
          </a:p>
          <a:p>
            <a:pPr marL="342900" indent="-342900">
              <a:buFont typeface="Arial" panose="020B0604020202020204" pitchFamily="34" charset="0"/>
              <a:buChar char="•"/>
            </a:pPr>
            <a:r>
              <a:rPr lang="en-US" sz="2000" dirty="0">
                <a:solidFill>
                  <a:schemeClr val="bg1"/>
                </a:solidFill>
              </a:rPr>
              <a:t>C-R-U-D Using EML</a:t>
            </a:r>
          </a:p>
          <a:p>
            <a:pPr marL="342900" indent="-342900">
              <a:buFont typeface="Arial" panose="020B0604020202020204" pitchFamily="34" charset="0"/>
              <a:buChar char="•"/>
            </a:pPr>
            <a:r>
              <a:rPr lang="en-US" sz="2000" dirty="0">
                <a:solidFill>
                  <a:schemeClr val="bg1"/>
                </a:solidFill>
              </a:rPr>
              <a:t>Implementation of EML</a:t>
            </a:r>
          </a:p>
          <a:p>
            <a:pPr marL="342900" indent="-342900">
              <a:buFont typeface="Arial" panose="020B0604020202020204" pitchFamily="34" charset="0"/>
              <a:buChar char="•"/>
            </a:pPr>
            <a:r>
              <a:rPr lang="en-IN" sz="1999" dirty="0">
                <a:solidFill>
                  <a:schemeClr val="bg1"/>
                </a:solidFill>
              </a:rPr>
              <a:t>Introduction to Managed Scenario</a:t>
            </a:r>
          </a:p>
          <a:p>
            <a:pPr marL="342900" indent="-342900">
              <a:buFont typeface="Arial" panose="020B0604020202020204" pitchFamily="34" charset="0"/>
              <a:buChar char="•"/>
            </a:pPr>
            <a:r>
              <a:rPr lang="en-IN" sz="1999" dirty="0">
                <a:solidFill>
                  <a:schemeClr val="bg1"/>
                </a:solidFill>
              </a:rPr>
              <a:t>Use Case for Managed Scenario</a:t>
            </a:r>
          </a:p>
          <a:p>
            <a:pPr marL="342900" indent="-342900">
              <a:buFont typeface="Arial" panose="020B0604020202020204" pitchFamily="34" charset="0"/>
              <a:buChar char="•"/>
            </a:pPr>
            <a:r>
              <a:rPr lang="en-IN" sz="1999" dirty="0">
                <a:solidFill>
                  <a:schemeClr val="bg1"/>
                </a:solidFill>
              </a:rPr>
              <a:t>Describing Functionality of Scenario</a:t>
            </a:r>
          </a:p>
          <a:p>
            <a:pPr marL="342900" indent="-342900">
              <a:buFont typeface="Arial" panose="020B0604020202020204" pitchFamily="34" charset="0"/>
              <a:buChar char="•"/>
            </a:pPr>
            <a:r>
              <a:rPr lang="en-IN" sz="1999" dirty="0">
                <a:solidFill>
                  <a:schemeClr val="bg1"/>
                </a:solidFill>
              </a:rPr>
              <a:t>End to End Development Flow</a:t>
            </a:r>
          </a:p>
          <a:p>
            <a:pPr marL="342900" indent="-342900">
              <a:buFont typeface="Arial" panose="020B0604020202020204" pitchFamily="34" charset="0"/>
              <a:buChar char="•"/>
            </a:pPr>
            <a:r>
              <a:rPr lang="en-IN" sz="1999" dirty="0">
                <a:solidFill>
                  <a:schemeClr val="bg1"/>
                </a:solidFill>
              </a:rPr>
              <a:t>Create Base CDS </a:t>
            </a:r>
            <a:r>
              <a:rPr lang="en-IN" sz="1999" dirty="0" smtClean="0">
                <a:solidFill>
                  <a:schemeClr val="bg1"/>
                </a:solidFill>
              </a:rPr>
              <a:t>Views</a:t>
            </a:r>
            <a:endParaRPr lang="en-IN" sz="1999" dirty="0" smtClean="0">
              <a:solidFill>
                <a:schemeClr val="bg1"/>
              </a:solidFill>
            </a:endParaRPr>
          </a:p>
          <a:p>
            <a:pPr marL="742727" lvl="1" indent="-285664">
              <a:buFont typeface="Arial" panose="020B0604020202020204" pitchFamily="34" charset="0"/>
              <a:buChar char="•"/>
            </a:pPr>
            <a:r>
              <a:rPr lang="en-IN" sz="1999" dirty="0">
                <a:solidFill>
                  <a:schemeClr val="bg1"/>
                </a:solidFill>
              </a:rPr>
              <a:t>U</a:t>
            </a:r>
            <a:r>
              <a:rPr lang="en-IN" sz="1999" dirty="0" smtClean="0">
                <a:solidFill>
                  <a:schemeClr val="bg1"/>
                </a:solidFill>
              </a:rPr>
              <a:t>nderstanding </a:t>
            </a:r>
            <a:r>
              <a:rPr lang="en-IN" sz="1999" dirty="0">
                <a:solidFill>
                  <a:schemeClr val="bg1"/>
                </a:solidFill>
              </a:rPr>
              <a:t>Base Behaviour Definition</a:t>
            </a:r>
          </a:p>
          <a:p>
            <a:pPr marL="742727" lvl="1" indent="-285664">
              <a:buFont typeface="Arial" panose="020B0604020202020204" pitchFamily="34" charset="0"/>
              <a:buChar char="•"/>
            </a:pPr>
            <a:r>
              <a:rPr lang="en-IN" sz="1999" dirty="0">
                <a:solidFill>
                  <a:schemeClr val="bg1"/>
                </a:solidFill>
              </a:rPr>
              <a:t>Implementation of Base Behaviour Definition</a:t>
            </a:r>
          </a:p>
          <a:p>
            <a:pPr marL="742727" lvl="1" indent="-285664">
              <a:buFont typeface="Arial" panose="020B0604020202020204" pitchFamily="34" charset="0"/>
              <a:buChar char="•"/>
            </a:pPr>
            <a:r>
              <a:rPr lang="en-IN" sz="1999" dirty="0">
                <a:solidFill>
                  <a:schemeClr val="bg1"/>
                </a:solidFill>
              </a:rPr>
              <a:t>Create Projection CDS View for Processor</a:t>
            </a:r>
          </a:p>
          <a:p>
            <a:pPr marL="742727" lvl="1" indent="-285664">
              <a:buFont typeface="Arial" panose="020B0604020202020204" pitchFamily="34" charset="0"/>
              <a:buChar char="•"/>
            </a:pPr>
            <a:r>
              <a:rPr lang="en-IN" sz="1999" dirty="0">
                <a:solidFill>
                  <a:schemeClr val="bg1"/>
                </a:solidFill>
              </a:rPr>
              <a:t>Create/Implement Behaviour Definition for Processor</a:t>
            </a:r>
          </a:p>
          <a:p>
            <a:pPr marL="742727" lvl="1" indent="-285664">
              <a:buFont typeface="Arial" panose="020B0604020202020204" pitchFamily="34" charset="0"/>
              <a:buChar char="•"/>
            </a:pPr>
            <a:r>
              <a:rPr lang="en-IN" sz="1999" dirty="0">
                <a:solidFill>
                  <a:schemeClr val="bg1"/>
                </a:solidFill>
              </a:rPr>
              <a:t>Create Service Definition to Expose Entity</a:t>
            </a:r>
          </a:p>
          <a:p>
            <a:pPr marL="742727" lvl="1" indent="-285664">
              <a:buFont typeface="Arial" panose="020B0604020202020204" pitchFamily="34" charset="0"/>
              <a:buChar char="•"/>
            </a:pPr>
            <a:r>
              <a:rPr lang="en-IN" sz="1999" dirty="0">
                <a:solidFill>
                  <a:schemeClr val="bg1"/>
                </a:solidFill>
              </a:rPr>
              <a:t>Implement Service Binding</a:t>
            </a:r>
          </a:p>
        </p:txBody>
      </p:sp>
    </p:spTree>
    <p:extLst>
      <p:ext uri="{BB962C8B-B14F-4D97-AF65-F5344CB8AC3E}">
        <p14:creationId xmlns:p14="http://schemas.microsoft.com/office/powerpoint/2010/main" val="419039145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What is EML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t>
            </a:r>
            <a:r>
              <a:rPr lang="en-US" sz="1800" dirty="0" smtClean="0"/>
              <a:t>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endParaRPr lang="en-US" sz="1800" b="1" dirty="0" smtClean="0"/>
          </a:p>
          <a:p>
            <a:pPr algn="just"/>
            <a:endParaRPr lang="en-US" sz="1800" b="1" dirty="0"/>
          </a:p>
          <a:p>
            <a:pPr algn="just"/>
            <a:endParaRPr lang="en-US" sz="1800" b="1" dirty="0" smtClean="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a:t>
              </a:r>
              <a:r>
                <a:rPr lang="en-US" dirty="0" smtClean="0">
                  <a:solidFill>
                    <a:schemeClr val="bg1"/>
                  </a:solidFill>
                </a:rPr>
                <a:t>framework</a:t>
              </a:r>
              <a:r>
                <a:rPr lang="en-IN" dirty="0" smtClean="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Syntax of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a:t>
            </a:r>
            <a:r>
              <a:rPr lang="en-US" sz="2000" dirty="0" smtClean="0"/>
              <a:t>BO( Business Object ).</a:t>
            </a:r>
            <a:endParaRPr lang="en-US" sz="2000" dirty="0"/>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3"/>
                </a:solidFill>
                <a:latin typeface="Arial" pitchFamily="34" charset="0"/>
                <a:cs typeface="Arial" pitchFamily="34" charset="0"/>
              </a:rPr>
              <a:t>01</a:t>
            </a:r>
            <a:endParaRPr lang="en-IN" sz="5400" b="1" dirty="0">
              <a:solidFill>
                <a:schemeClr val="accent3"/>
              </a:solidFill>
              <a:latin typeface="Arial" pitchFamily="34" charset="0"/>
              <a:cs typeface="Arial" pitchFamily="34" charset="0"/>
            </a:endParaRP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a:t>
            </a:r>
            <a:r>
              <a:rPr lang="en-IN" sz="2000" b="1" dirty="0" smtClean="0">
                <a:latin typeface="Arial" panose="020B0604020202020204" pitchFamily="34" charset="0"/>
                <a:cs typeface="Arial" panose="020B0604020202020204" pitchFamily="34" charset="0"/>
              </a:rPr>
              <a:t>CUD ( Create ,Update ,Delete </a:t>
            </a:r>
            <a:r>
              <a:rPr lang="en-IN" sz="2000" b="1" dirty="0">
                <a:latin typeface="Arial" panose="020B0604020202020204" pitchFamily="34" charset="0"/>
                <a:cs typeface="Arial" panose="020B0604020202020204" pitchFamily="34" charset="0"/>
              </a:rPr>
              <a:t>on </a:t>
            </a:r>
            <a:r>
              <a:rPr lang="en-IN" sz="2000" b="1" dirty="0" smtClean="0">
                <a:latin typeface="Arial" panose="020B0604020202020204" pitchFamily="34" charset="0"/>
                <a:cs typeface="Arial" panose="020B0604020202020204" pitchFamily="34" charset="0"/>
              </a:rPr>
              <a:t>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1"/>
                </a:solidFill>
                <a:latin typeface="Arial" pitchFamily="34" charset="0"/>
                <a:cs typeface="Arial" pitchFamily="34" charset="0"/>
              </a:rPr>
              <a:t>02</a:t>
            </a:r>
            <a:endParaRPr lang="en-IN" sz="5400" b="1" dirty="0">
              <a:solidFill>
                <a:schemeClr val="accent1"/>
              </a:solidFill>
              <a:latin typeface="Arial" pitchFamily="34" charset="0"/>
              <a:cs typeface="Arial" pitchFamily="34" charset="0"/>
            </a:endParaRP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t>
            </a:r>
            <a:r>
              <a:rPr lang="en-US" sz="1800" dirty="0" smtClean="0"/>
              <a:t>any </a:t>
            </a:r>
            <a:r>
              <a:rPr lang="en-US" sz="1800" dirty="0"/>
              <a:t>DB change </a:t>
            </a:r>
            <a:r>
              <a:rPr lang="en-US" sz="1800" dirty="0" smtClean="0"/>
              <a:t>because </a:t>
            </a:r>
            <a:r>
              <a:rPr lang="en-US" sz="1800" dirty="0"/>
              <a:t>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latin typeface="Arial" pitchFamily="34" charset="0"/>
                <a:cs typeface="Arial" pitchFamily="34" charset="0"/>
              </a:rPr>
              <a:t>Commit Entities</a:t>
            </a:r>
            <a:endParaRPr lang="en-US" sz="2000" b="1" kern="0" dirty="0">
              <a:latin typeface="Arial" pitchFamily="34" charset="0"/>
              <a:cs typeface="Arial" pitchFamily="34" charset="0"/>
            </a:endParaRP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r>
              <a:rPr lang="en-IN" sz="1800" dirty="0" smtClean="0"/>
              <a:t>]</a:t>
            </a:r>
          </a:p>
          <a:p>
            <a:r>
              <a:rPr lang="en-IN" sz="1800" dirty="0"/>
              <a:t>[ CREATE BY \AssociationName FROM it_instance_cba ]</a:t>
            </a:r>
          </a:p>
          <a:p>
            <a:r>
              <a:rPr lang="en-IN" sz="1800" dirty="0" smtClean="0"/>
              <a:t>[ </a:t>
            </a:r>
            <a:r>
              <a:rPr lang="en-IN" sz="1800" dirty="0"/>
              <a:t>RESULT et_result_tab ] [ FAILED </a:t>
            </a:r>
            <a:r>
              <a:rPr lang="en-IN" sz="1800" dirty="0" smtClean="0"/>
              <a:t>failed ] </a:t>
            </a:r>
            <a:r>
              <a:rPr lang="en-IN" sz="1800" dirty="0"/>
              <a:t>[ REPORTED response ] [ MAPPED </a:t>
            </a:r>
            <a:r>
              <a:rPr lang="en-IN" sz="1800" dirty="0" smtClean="0"/>
              <a:t>mapped ]</a:t>
            </a:r>
            <a:endParaRPr lang="en-IN" sz="1800" dirty="0"/>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Syntax of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2"/>
                </a:solidFill>
                <a:latin typeface="Arial" pitchFamily="34" charset="0"/>
                <a:cs typeface="Arial" pitchFamily="34" charset="0"/>
              </a:rPr>
              <a:t>03</a:t>
            </a:r>
            <a:endParaRPr lang="en-IN" sz="5400" b="1" dirty="0">
              <a:solidFill>
                <a:schemeClr val="accent2"/>
              </a:solidFill>
              <a:latin typeface="Arial" pitchFamily="34" charset="0"/>
              <a:cs typeface="Arial" pitchFamily="34" charset="0"/>
            </a:endParaRP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r>
              <a:rPr lang="en-US" sz="1800" dirty="0" smtClean="0"/>
              <a:t>.</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a:t>
            </a:r>
            <a:r>
              <a:rPr lang="en-US" sz="1800" dirty="0" smtClean="0"/>
              <a:t>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r>
              <a:rPr lang="en-IN" sz="1800" dirty="0" smtClean="0"/>
              <a:t>.</a:t>
            </a:r>
          </a:p>
          <a:p>
            <a:pPr algn="just"/>
            <a:r>
              <a:rPr lang="en-IN" sz="1800" dirty="0" smtClean="0"/>
              <a:t>The </a:t>
            </a:r>
            <a:r>
              <a:rPr lang="en-IN" sz="1800" dirty="0"/>
              <a:t>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latin typeface="Arial" pitchFamily="34" charset="0"/>
                <a:cs typeface="Arial" pitchFamily="34" charset="0"/>
              </a:rPr>
              <a:t>Read the Data</a:t>
            </a:r>
            <a:endParaRPr lang="en-US" sz="2000" b="1" kern="0" dirty="0">
              <a:latin typeface="Arial" pitchFamily="34" charset="0"/>
              <a:cs typeface="Arial" pitchFamily="34" charset="0"/>
            </a:endParaRP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Rule for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a:t>
            </a:r>
            <a:r>
              <a:rPr lang="en-US" sz="1800" dirty="0" smtClean="0"/>
              <a:t>RESTful </a:t>
            </a:r>
            <a:r>
              <a:rPr lang="en-US" sz="1800" dirty="0"/>
              <a:t>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a:t>
            </a:r>
            <a:r>
              <a:rPr lang="en-US" sz="1800" dirty="0" smtClean="0"/>
              <a:t>shortcut :-</a:t>
            </a:r>
            <a:endParaRPr lang="en-US" sz="1800" dirty="0"/>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Implementing EML</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smtClean="0"/>
              <a:t>Exercise </a:t>
            </a:r>
          </a:p>
          <a:p>
            <a:pPr algn="just"/>
            <a:r>
              <a:rPr lang="en-US" sz="2000" dirty="0" smtClean="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Introduction to Managed Scenario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a:t>
            </a:r>
            <a:r>
              <a:rPr lang="en-US" sz="1800" dirty="0" smtClean="0"/>
              <a:t>etc.) </a:t>
            </a:r>
            <a:r>
              <a:rPr lang="en-US" sz="1800" dirty="0"/>
              <a:t>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Use Case for Managed Scenario</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xmlns=""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Multi-nationals, which has just taken the SCP subscription. They want me to create 2 fiori apps for the travel </a:t>
            </a:r>
            <a:r>
              <a:rPr lang="en-US" sz="2000" dirty="0" smtClean="0"/>
              <a:t>industry</a:t>
            </a:r>
            <a:endParaRPr lang="en-IN" sz="2000" dirty="0"/>
          </a:p>
          <a:p>
            <a:pPr marL="342900" indent="-342900">
              <a:buAutoNum type="arabicPeriod"/>
            </a:pPr>
            <a:r>
              <a:rPr lang="en-IN" sz="2000" dirty="0" smtClean="0"/>
              <a:t>Processor Application</a:t>
            </a:r>
            <a:endParaRPr lang="en-IN" sz="2000" dirty="0"/>
          </a:p>
          <a:p>
            <a:pPr marL="342900" indent="-342900">
              <a:buAutoNum type="arabicPeriod"/>
            </a:pPr>
            <a:r>
              <a:rPr lang="en-IN" sz="2000" dirty="0" smtClean="0"/>
              <a:t>Approver Application</a:t>
            </a:r>
            <a:endParaRPr lang="en-US" sz="2000" dirty="0"/>
          </a:p>
        </p:txBody>
      </p:sp>
      <p:sp>
        <p:nvSpPr>
          <p:cNvPr id="8" name="Smiley Face 7">
            <a:extLst>
              <a:ext uri="{FF2B5EF4-FFF2-40B4-BE49-F238E27FC236}">
                <a16:creationId xmlns:a16="http://schemas.microsoft.com/office/drawing/2014/main" xmlns="" id="{3134E406-434A-4EEE-9AF2-E666D509C02D}"/>
              </a:ext>
            </a:extLst>
          </p:cNvPr>
          <p:cNvSpPr/>
          <p:nvPr/>
        </p:nvSpPr>
        <p:spPr>
          <a:xfrm>
            <a:off x="700210" y="28953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Smiley Face 8">
            <a:extLst>
              <a:ext uri="{FF2B5EF4-FFF2-40B4-BE49-F238E27FC236}">
                <a16:creationId xmlns:a16="http://schemas.microsoft.com/office/drawing/2014/main" xmlns="" id="{0295B612-346A-49AA-B3DB-DB357F100F7E}"/>
              </a:ext>
            </a:extLst>
          </p:cNvPr>
          <p:cNvSpPr/>
          <p:nvPr/>
        </p:nvSpPr>
        <p:spPr>
          <a:xfrm>
            <a:off x="852610" y="30477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Smiley Face 9">
            <a:extLst>
              <a:ext uri="{FF2B5EF4-FFF2-40B4-BE49-F238E27FC236}">
                <a16:creationId xmlns:a16="http://schemas.microsoft.com/office/drawing/2014/main" xmlns="" id="{D4BCAF39-3355-4A86-A75E-9558769F6342}"/>
              </a:ext>
            </a:extLst>
          </p:cNvPr>
          <p:cNvSpPr/>
          <p:nvPr/>
        </p:nvSpPr>
        <p:spPr>
          <a:xfrm>
            <a:off x="1005010" y="3200156"/>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Rectangle 11">
            <a:extLst>
              <a:ext uri="{FF2B5EF4-FFF2-40B4-BE49-F238E27FC236}">
                <a16:creationId xmlns:a16="http://schemas.microsoft.com/office/drawing/2014/main" xmlns="" id="{7702C120-469D-4311-838C-62644BFB06FB}"/>
              </a:ext>
            </a:extLst>
          </p:cNvPr>
          <p:cNvSpPr/>
          <p:nvPr/>
        </p:nvSpPr>
        <p:spPr>
          <a:xfrm>
            <a:off x="3865829" y="2708920"/>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3" name="Smiley Face 12">
            <a:extLst>
              <a:ext uri="{FF2B5EF4-FFF2-40B4-BE49-F238E27FC236}">
                <a16:creationId xmlns:a16="http://schemas.microsoft.com/office/drawing/2014/main" xmlns="" id="{F4CAC5D5-903D-448C-A9F4-EF881D4ED660}"/>
              </a:ext>
            </a:extLst>
          </p:cNvPr>
          <p:cNvSpPr/>
          <p:nvPr/>
        </p:nvSpPr>
        <p:spPr>
          <a:xfrm>
            <a:off x="5020690" y="5178684"/>
            <a:ext cx="1008112" cy="804907"/>
          </a:xfrm>
          <a:prstGeom prst="smileyFac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tx1"/>
              </a:solidFill>
            </a:endParaRPr>
          </a:p>
        </p:txBody>
      </p:sp>
      <p:sp>
        <p:nvSpPr>
          <p:cNvPr id="14" name="TextBox 13">
            <a:extLst>
              <a:ext uri="{FF2B5EF4-FFF2-40B4-BE49-F238E27FC236}">
                <a16:creationId xmlns:a16="http://schemas.microsoft.com/office/drawing/2014/main" xmlns="" id="{3380D5A0-9764-46D4-919F-074BCC232B42}"/>
              </a:ext>
            </a:extLst>
          </p:cNvPr>
          <p:cNvSpPr txBox="1"/>
          <p:nvPr/>
        </p:nvSpPr>
        <p:spPr>
          <a:xfrm>
            <a:off x="4876674" y="5902554"/>
            <a:ext cx="1152128" cy="369332"/>
          </a:xfrm>
          <a:prstGeom prst="rect">
            <a:avLst/>
          </a:prstGeom>
          <a:noFill/>
        </p:spPr>
        <p:txBody>
          <a:bodyPr wrap="square" rtlCol="0">
            <a:spAutoFit/>
          </a:bodyPr>
          <a:lstStyle/>
          <a:p>
            <a:r>
              <a:rPr lang="en-US" sz="1800" b="1" dirty="0"/>
              <a:t>Processor</a:t>
            </a:r>
            <a:endParaRPr lang="en-IN" sz="1800" b="1" dirty="0"/>
          </a:p>
        </p:txBody>
      </p:sp>
      <p:sp>
        <p:nvSpPr>
          <p:cNvPr id="15" name="Arrow: Right 13">
            <a:extLst>
              <a:ext uri="{FF2B5EF4-FFF2-40B4-BE49-F238E27FC236}">
                <a16:creationId xmlns:a16="http://schemas.microsoft.com/office/drawing/2014/main" xmlns="" id="{8F31B5A9-B909-4C2A-B42A-40F991ECBE4B}"/>
              </a:ext>
            </a:extLst>
          </p:cNvPr>
          <p:cNvSpPr/>
          <p:nvPr/>
        </p:nvSpPr>
        <p:spPr>
          <a:xfrm rot="19987755">
            <a:off x="6815602" y="4427576"/>
            <a:ext cx="1008112" cy="46166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tx1"/>
              </a:solidFill>
            </a:endParaRPr>
          </a:p>
        </p:txBody>
      </p:sp>
      <p:sp>
        <p:nvSpPr>
          <p:cNvPr id="16" name="Rectangle 15">
            <a:extLst>
              <a:ext uri="{FF2B5EF4-FFF2-40B4-BE49-F238E27FC236}">
                <a16:creationId xmlns:a16="http://schemas.microsoft.com/office/drawing/2014/main" xmlns="" id="{FCF13FA5-BEB5-4F73-8683-52FB1C92D327}"/>
              </a:ext>
            </a:extLst>
          </p:cNvPr>
          <p:cNvSpPr/>
          <p:nvPr/>
        </p:nvSpPr>
        <p:spPr>
          <a:xfrm>
            <a:off x="7651225" y="2708920"/>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7" name="Smiley Face 16">
            <a:extLst>
              <a:ext uri="{FF2B5EF4-FFF2-40B4-BE49-F238E27FC236}">
                <a16:creationId xmlns:a16="http://schemas.microsoft.com/office/drawing/2014/main" xmlns="" id="{74DDE697-8E5E-461F-B2D5-886441F95727}"/>
              </a:ext>
            </a:extLst>
          </p:cNvPr>
          <p:cNvSpPr/>
          <p:nvPr/>
        </p:nvSpPr>
        <p:spPr>
          <a:xfrm>
            <a:off x="8282158" y="5219143"/>
            <a:ext cx="1008112" cy="804907"/>
          </a:xfrm>
          <a:prstGeom prst="smileyFac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tx1"/>
              </a:solidFill>
            </a:endParaRPr>
          </a:p>
        </p:txBody>
      </p:sp>
      <p:cxnSp>
        <p:nvCxnSpPr>
          <p:cNvPr id="18" name="Connector: Elbow 19">
            <a:extLst>
              <a:ext uri="{FF2B5EF4-FFF2-40B4-BE49-F238E27FC236}">
                <a16:creationId xmlns:a16="http://schemas.microsoft.com/office/drawing/2014/main" xmlns="" id="{E39F7492-4AB1-4792-847E-FD8D1180517A}"/>
              </a:ext>
            </a:extLst>
          </p:cNvPr>
          <p:cNvCxnSpPr/>
          <p:nvPr/>
        </p:nvCxnSpPr>
        <p:spPr>
          <a:xfrm flipH="1" flipV="1">
            <a:off x="1248659" y="2881501"/>
            <a:ext cx="8741167" cy="598121"/>
          </a:xfrm>
          <a:prstGeom prst="bentConnector4">
            <a:avLst>
              <a:gd name="adj1" fmla="val -2615"/>
              <a:gd name="adj2" fmla="val 17900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xmlns="" id="{D43D5E95-D276-4722-975E-75A973EF8B50}"/>
              </a:ext>
            </a:extLst>
          </p:cNvPr>
          <p:cNvSpPr txBox="1"/>
          <p:nvPr/>
        </p:nvSpPr>
        <p:spPr>
          <a:xfrm>
            <a:off x="9629202" y="4702057"/>
            <a:ext cx="1559239" cy="646331"/>
          </a:xfrm>
          <a:prstGeom prst="rect">
            <a:avLst/>
          </a:prstGeom>
          <a:noFill/>
        </p:spPr>
        <p:txBody>
          <a:bodyPr wrap="square" rtlCol="0">
            <a:spAutoFit/>
          </a:bodyPr>
          <a:lstStyle/>
          <a:p>
            <a:r>
              <a:rPr lang="en-US" sz="1800" dirty="0"/>
              <a:t>Booking fee</a:t>
            </a:r>
          </a:p>
          <a:p>
            <a:r>
              <a:rPr lang="en-US" sz="1800" dirty="0"/>
              <a:t>Description</a:t>
            </a:r>
            <a:endParaRPr lang="en-IN" sz="1800" dirty="0"/>
          </a:p>
        </p:txBody>
      </p:sp>
      <p:sp>
        <p:nvSpPr>
          <p:cNvPr id="20" name="TextBox 19">
            <a:extLst>
              <a:ext uri="{FF2B5EF4-FFF2-40B4-BE49-F238E27FC236}">
                <a16:creationId xmlns:a16="http://schemas.microsoft.com/office/drawing/2014/main" xmlns="" id="{50BE3975-ECD6-403D-8A89-CB6F7BF4A477}"/>
              </a:ext>
            </a:extLst>
          </p:cNvPr>
          <p:cNvSpPr txBox="1"/>
          <p:nvPr/>
        </p:nvSpPr>
        <p:spPr>
          <a:xfrm>
            <a:off x="9633284" y="5540688"/>
            <a:ext cx="1573696" cy="369332"/>
          </a:xfrm>
          <a:prstGeom prst="rect">
            <a:avLst/>
          </a:prstGeom>
          <a:noFill/>
        </p:spPr>
        <p:txBody>
          <a:bodyPr wrap="square" rtlCol="0">
            <a:spAutoFit/>
          </a:bodyPr>
          <a:lstStyle/>
          <a:p>
            <a:r>
              <a:rPr lang="en-US" sz="1800" dirty="0"/>
              <a:t>Give approval</a:t>
            </a:r>
            <a:endParaRPr lang="en-IN" sz="1800" dirty="0"/>
          </a:p>
        </p:txBody>
      </p:sp>
      <p:sp>
        <p:nvSpPr>
          <p:cNvPr id="21" name="TextBox 20">
            <a:extLst>
              <a:ext uri="{FF2B5EF4-FFF2-40B4-BE49-F238E27FC236}">
                <a16:creationId xmlns:a16="http://schemas.microsoft.com/office/drawing/2014/main" xmlns="" id="{C654BD13-3A0F-43C6-8698-BD30E17F39BE}"/>
              </a:ext>
            </a:extLst>
          </p:cNvPr>
          <p:cNvSpPr txBox="1"/>
          <p:nvPr/>
        </p:nvSpPr>
        <p:spPr>
          <a:xfrm>
            <a:off x="2212378" y="4802024"/>
            <a:ext cx="2864563" cy="923330"/>
          </a:xfrm>
          <a:prstGeom prst="rect">
            <a:avLst/>
          </a:prstGeom>
          <a:noFill/>
        </p:spPr>
        <p:txBody>
          <a:bodyPr wrap="square" rtlCol="0">
            <a:spAutoFit/>
          </a:bodyPr>
          <a:lstStyle/>
          <a:p>
            <a:pPr algn="just"/>
            <a:r>
              <a:rPr lang="en-US" sz="1800" dirty="0"/>
              <a:t>Create a travel request and add bookings with all the properties changeable</a:t>
            </a:r>
            <a:endParaRPr lang="en-IN" sz="1800" dirty="0"/>
          </a:p>
        </p:txBody>
      </p:sp>
      <p:sp>
        <p:nvSpPr>
          <p:cNvPr id="22" name="Chevron 21"/>
          <p:cNvSpPr/>
          <p:nvPr/>
        </p:nvSpPr>
        <p:spPr>
          <a:xfrm>
            <a:off x="2469775" y="3047756"/>
            <a:ext cx="997527" cy="94448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p:cNvSpPr/>
          <p:nvPr/>
        </p:nvSpPr>
        <p:spPr>
          <a:xfrm rot="5400000">
            <a:off x="5221201" y="4298313"/>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4" name="Chevron 23"/>
          <p:cNvSpPr/>
          <p:nvPr/>
        </p:nvSpPr>
        <p:spPr>
          <a:xfrm rot="5400000">
            <a:off x="8421601" y="4284456"/>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xmlns="" id="{3380D5A0-9764-46D4-919F-074BCC232B42}"/>
              </a:ext>
            </a:extLst>
          </p:cNvPr>
          <p:cNvSpPr txBox="1"/>
          <p:nvPr/>
        </p:nvSpPr>
        <p:spPr>
          <a:xfrm>
            <a:off x="8237534" y="5930264"/>
            <a:ext cx="1152128" cy="369332"/>
          </a:xfrm>
          <a:prstGeom prst="rect">
            <a:avLst/>
          </a:prstGeom>
          <a:noFill/>
        </p:spPr>
        <p:txBody>
          <a:bodyPr wrap="square" rtlCol="0">
            <a:spAutoFit/>
          </a:bodyPr>
          <a:lstStyle/>
          <a:p>
            <a:r>
              <a:rPr lang="en-US" sz="1800" b="1" dirty="0" smtClean="0"/>
              <a:t>Approver</a:t>
            </a:r>
            <a:endParaRPr lang="en-IN" sz="1800" b="1" dirty="0"/>
          </a:p>
        </p:txBody>
      </p:sp>
      <p:sp>
        <p:nvSpPr>
          <p:cNvPr id="2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1721399471"/>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9581</TotalTime>
  <Words>1208</Words>
  <Application>Microsoft Office PowerPoint</Application>
  <PresentationFormat>Custom</PresentationFormat>
  <Paragraphs>208</Paragraphs>
  <Slides>23</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Arial</vt:lpstr>
      <vt:lpstr>Arial Black</vt:lpstr>
      <vt:lpstr>Arial Bold</vt:lpstr>
      <vt:lpstr>Calibri</vt:lpstr>
      <vt:lpstr>Cambria</vt:lpstr>
      <vt:lpstr>Cooper Black</vt:lpstr>
      <vt:lpstr>Open Sans</vt:lpstr>
      <vt:lpstr>Patua One</vt:lpstr>
      <vt:lpstr>Segoe UI</vt:lpstr>
      <vt:lpstr>Segoe UI Bold</vt:lpstr>
      <vt:lpstr>Segoe UI Light</vt:lpstr>
      <vt:lpstr>Wingdings</vt:lpstr>
      <vt:lpstr>Office Theme</vt:lpstr>
      <vt:lpstr>PowerPoint Presentation</vt:lpstr>
      <vt:lpstr>PowerPoint Presentation</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End to End Development Flow</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282</cp:revision>
  <dcterms:created xsi:type="dcterms:W3CDTF">2013-09-12T13:05:01Z</dcterms:created>
  <dcterms:modified xsi:type="dcterms:W3CDTF">2021-11-30T11:03:34Z</dcterms:modified>
</cp:coreProperties>
</file>